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9" r:id="rId3"/>
    <p:sldId id="258" r:id="rId4"/>
    <p:sldId id="260" r:id="rId5"/>
    <p:sldId id="261" r:id="rId6"/>
    <p:sldId id="262" r:id="rId7"/>
    <p:sldId id="263" r:id="rId8"/>
    <p:sldId id="264" r:id="rId9"/>
    <p:sldId id="266" r:id="rId10"/>
    <p:sldId id="267" r:id="rId11"/>
    <p:sldId id="268" r:id="rId12"/>
    <p:sldId id="277" r:id="rId13"/>
    <p:sldId id="274" r:id="rId14"/>
    <p:sldId id="276" r:id="rId15"/>
    <p:sldId id="275" r:id="rId16"/>
    <p:sldId id="273" r:id="rId17"/>
    <p:sldId id="272" r:id="rId18"/>
    <p:sldId id="27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7"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2315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F87D42-406F-4BE5-9765-33D6FF3D00CD}" type="datetimeFigureOut">
              <a:rPr lang="en-US" smtClean="0"/>
              <a:t>5/23/2022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CD2FC8-CEAE-400E-9F81-8B325768F3BD}" type="slidenum">
              <a:rPr lang="en-US" smtClean="0"/>
              <a:t>‹#›</a:t>
            </a:fld>
            <a:endParaRPr lang="en-US"/>
          </a:p>
        </p:txBody>
      </p:sp>
    </p:spTree>
    <p:extLst>
      <p:ext uri="{BB962C8B-B14F-4D97-AF65-F5344CB8AC3E}">
        <p14:creationId xmlns:p14="http://schemas.microsoft.com/office/powerpoint/2010/main" val="186813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8F3218-BD57-41D1-9F26-7AFC84D5F89C}"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276886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99E768-855D-465F-B9B0-CF5FED7D7E3E}"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284856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83095-C1FB-4585-9598-E358B4DC3A94}"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337665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96E5C2-738E-491C-A870-C72604F2CEE8}"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401060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28795-B48F-477C-BA35-5D5DBAA2FB68}"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262159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6A969D-6292-4CA5-9B46-7934A6A3282D}"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348287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7619E3-A4C7-47CA-A671-19D09C9158E0}" type="datetime1">
              <a:rPr lang="en-US" smtClean="0"/>
              <a:t>5/23/2022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882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0DF5AA-CE8F-4624-AF6D-17B7C05A3B7F}" type="datetime1">
              <a:rPr lang="en-US" smtClean="0"/>
              <a:t>5/23/2022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84998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CE477-2278-4863-BB14-84A002C29BF5}" type="datetime1">
              <a:rPr lang="en-US" smtClean="0"/>
              <a:t>5/23/2022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309946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7439F0-6E52-470C-B38D-8F873E3AE32E}"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424219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BDEC49-EA83-4185-80AB-CC4637F2C556}"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B5D80E-DC76-43F3-A388-2833B5CAC5DC}" type="slidenum">
              <a:rPr lang="en-US" smtClean="0"/>
              <a:t>‹#›</a:t>
            </a:fld>
            <a:endParaRPr lang="en-US" dirty="0"/>
          </a:p>
        </p:txBody>
      </p:sp>
    </p:spTree>
    <p:extLst>
      <p:ext uri="{BB962C8B-B14F-4D97-AF65-F5344CB8AC3E}">
        <p14:creationId xmlns:p14="http://schemas.microsoft.com/office/powerpoint/2010/main" val="175138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6BA22-EF5C-405F-833C-49A004ECC869}" type="datetime1">
              <a:rPr lang="en-US" smtClean="0"/>
              <a:t>5/23/2022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5D80E-DC76-43F3-A388-2833B5CAC5DC}" type="slidenum">
              <a:rPr lang="en-US" smtClean="0"/>
              <a:t>‹#›</a:t>
            </a:fld>
            <a:endParaRPr lang="en-US" dirty="0"/>
          </a:p>
        </p:txBody>
      </p:sp>
    </p:spTree>
    <p:extLst>
      <p:ext uri="{BB962C8B-B14F-4D97-AF65-F5344CB8AC3E}">
        <p14:creationId xmlns:p14="http://schemas.microsoft.com/office/powerpoint/2010/main" val="1948970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imgres?imgurl=https://images-na.ssl-images-amazon.com/images/I/61%2Bfzh4pm2L._SX355_.jpg&amp;imgrefurl=https://www.amazon.com/Autism-Awareness-Heart-Puzzle-Piece/dp/B00INBD24Y&amp;docid=HgEG1jCG_EDVEM&amp;tbnid=hCBn9-2Ux2zILM:&amp;vet=10ahUKEwiNqf-nu73TAhXK4IMKHakpD3Q4ZBAzCCYoJDAk..i&amp;w=355&amp;h=352&amp;bih=865&amp;biw=1280&amp;q=autism%20puzzle%20piece%20logo&amp;ved=0ahUKEwiNqf-nu73TAhXK4IMKHakpD3Q4ZBAzCCYoJDAk&amp;iact=mrc&amp;uact=8"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t.gov/ds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amatoc\AppData\Local\Microsoft\Windows\Temporary Internet Files\Content.Outlook\U3HEX3SL\state_of_ct_dss_bgrdcolorsmall.gif"/>
          <p:cNvPicPr/>
          <p:nvPr/>
        </p:nvPicPr>
        <p:blipFill>
          <a:blip r:embed="rId2">
            <a:extLst>
              <a:ext uri="{28A0092B-C50C-407E-A947-70E740481C1C}">
                <a14:useLocalDpi xmlns:a14="http://schemas.microsoft.com/office/drawing/2010/main" val="0"/>
              </a:ext>
            </a:extLst>
          </a:blip>
          <a:srcRect/>
          <a:stretch>
            <a:fillRect/>
          </a:stretch>
        </p:blipFill>
        <p:spPr bwMode="auto">
          <a:xfrm>
            <a:off x="6191250" y="152401"/>
            <a:ext cx="2400300" cy="1600200"/>
          </a:xfrm>
          <a:prstGeom prst="rect">
            <a:avLst/>
          </a:prstGeom>
          <a:noFill/>
          <a:ln>
            <a:noFill/>
          </a:ln>
        </p:spPr>
      </p:pic>
      <p:sp>
        <p:nvSpPr>
          <p:cNvPr id="6" name="Rectangle 5"/>
          <p:cNvSpPr/>
          <p:nvPr/>
        </p:nvSpPr>
        <p:spPr>
          <a:xfrm>
            <a:off x="3079443" y="3244334"/>
            <a:ext cx="2985112" cy="646331"/>
          </a:xfrm>
          <a:prstGeom prst="rect">
            <a:avLst/>
          </a:prstGeom>
        </p:spPr>
        <p:txBody>
          <a:bodyPr wrap="none">
            <a:spAutoFit/>
          </a:bodyPr>
          <a:lstStyle/>
          <a:p>
            <a:pPr algn="ctr"/>
            <a:r>
              <a:rPr lang="en-US" dirty="0"/>
              <a:t>State of Connecticut</a:t>
            </a:r>
          </a:p>
          <a:p>
            <a:pPr algn="ctr"/>
            <a:r>
              <a:rPr lang="en-US" dirty="0"/>
              <a:t>Department of Social Services</a:t>
            </a:r>
          </a:p>
        </p:txBody>
      </p:sp>
      <p:sp>
        <p:nvSpPr>
          <p:cNvPr id="7" name="Rectangle 6"/>
          <p:cNvSpPr/>
          <p:nvPr/>
        </p:nvSpPr>
        <p:spPr>
          <a:xfrm>
            <a:off x="228600" y="1752601"/>
            <a:ext cx="7162800" cy="2153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rPr>
              <a:t>State of Connecticut</a:t>
            </a:r>
          </a:p>
          <a:p>
            <a:pPr algn="ctr"/>
            <a:r>
              <a:rPr lang="en-US" sz="3600" dirty="0">
                <a:solidFill>
                  <a:schemeClr val="bg1"/>
                </a:solidFill>
              </a:rPr>
              <a:t>Department of Social Services</a:t>
            </a:r>
          </a:p>
        </p:txBody>
      </p:sp>
      <p:sp>
        <p:nvSpPr>
          <p:cNvPr id="8" name="Rectangle 7"/>
          <p:cNvSpPr/>
          <p:nvPr/>
        </p:nvSpPr>
        <p:spPr>
          <a:xfrm>
            <a:off x="1181098" y="3905773"/>
            <a:ext cx="7581901" cy="1504427"/>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a:p>
            <a:pPr algn="ctr"/>
            <a:r>
              <a:rPr lang="en-US" sz="3200" dirty="0"/>
              <a:t>        Division of Autism Spectrum Services</a:t>
            </a:r>
          </a:p>
        </p:txBody>
      </p:sp>
      <p:pic>
        <p:nvPicPr>
          <p:cNvPr id="10" name="Picture 9" descr="Image result for autism puzzle piece logo">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0" y="4520697"/>
            <a:ext cx="766950" cy="685800"/>
          </a:xfrm>
          <a:prstGeom prst="rect">
            <a:avLst/>
          </a:prstGeom>
          <a:noFill/>
          <a:ln>
            <a:noFill/>
          </a:ln>
        </p:spPr>
      </p:pic>
      <p:sp>
        <p:nvSpPr>
          <p:cNvPr id="11" name="TextBox 10"/>
          <p:cNvSpPr txBox="1"/>
          <p:nvPr/>
        </p:nvSpPr>
        <p:spPr>
          <a:xfrm>
            <a:off x="2362199" y="5582172"/>
            <a:ext cx="4419600" cy="646331"/>
          </a:xfrm>
          <a:prstGeom prst="rect">
            <a:avLst/>
          </a:prstGeom>
          <a:noFill/>
        </p:spPr>
        <p:txBody>
          <a:bodyPr wrap="square" rtlCol="0">
            <a:spAutoFit/>
          </a:bodyPr>
          <a:lstStyle/>
          <a:p>
            <a:r>
              <a:rPr lang="en-US" dirty="0">
                <a:solidFill>
                  <a:schemeClr val="tx2"/>
                </a:solidFill>
              </a:rPr>
              <a:t>Nathaniel Calixto, MA</a:t>
            </a:r>
          </a:p>
          <a:p>
            <a:pPr algn="ctr"/>
            <a:endParaRPr lang="en-US" dirty="0">
              <a:solidFill>
                <a:schemeClr val="tx2"/>
              </a:solidFill>
            </a:endParaRPr>
          </a:p>
        </p:txBody>
      </p:sp>
      <p:sp>
        <p:nvSpPr>
          <p:cNvPr id="2" name="Slide Number Placeholder 1"/>
          <p:cNvSpPr>
            <a:spLocks noGrp="1"/>
          </p:cNvSpPr>
          <p:nvPr>
            <p:ph type="sldNum" sz="quarter" idx="12"/>
          </p:nvPr>
        </p:nvSpPr>
        <p:spPr/>
        <p:txBody>
          <a:bodyPr/>
          <a:lstStyle/>
          <a:p>
            <a:fld id="{10B5D80E-DC76-43F3-A388-2833B5CAC5DC}" type="slidenum">
              <a:rPr lang="en-US" smtClean="0"/>
              <a:t>1</a:t>
            </a:fld>
            <a:endParaRPr lang="en-US" dirty="0"/>
          </a:p>
        </p:txBody>
      </p:sp>
    </p:spTree>
    <p:extLst>
      <p:ext uri="{BB962C8B-B14F-4D97-AF65-F5344CB8AC3E}">
        <p14:creationId xmlns:p14="http://schemas.microsoft.com/office/powerpoint/2010/main" val="1716049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a:solidFill>
                  <a:schemeClr val="tx2"/>
                </a:solidFill>
              </a:rPr>
              <a:t>State Plan Services Cont’d</a:t>
            </a:r>
          </a:p>
        </p:txBody>
      </p:sp>
      <p:sp>
        <p:nvSpPr>
          <p:cNvPr id="3" name="Content Placeholder 2"/>
          <p:cNvSpPr>
            <a:spLocks noGrp="1"/>
          </p:cNvSpPr>
          <p:nvPr>
            <p:ph idx="1"/>
          </p:nvPr>
        </p:nvSpPr>
        <p:spPr>
          <a:xfrm>
            <a:off x="457200" y="990600"/>
            <a:ext cx="8229600" cy="5135563"/>
          </a:xfrm>
        </p:spPr>
        <p:txBody>
          <a:bodyPr>
            <a:normAutofit/>
          </a:bodyPr>
          <a:lstStyle/>
          <a:p>
            <a:r>
              <a:rPr lang="en-US" sz="2400" dirty="0"/>
              <a:t>The State Plan Services for ASD are managed under the Integrated Care Unit in the Division of Health Services at DSS. </a:t>
            </a:r>
          </a:p>
          <a:p>
            <a:r>
              <a:rPr lang="en-US" sz="2400" dirty="0"/>
              <a:t>The Autism Lifespan waiver is managed under the Community Options Unit within the Division of Health Services.</a:t>
            </a:r>
          </a:p>
          <a:p>
            <a:r>
              <a:rPr lang="en-US" sz="2400" b="1" dirty="0"/>
              <a:t>Beacon Health Options </a:t>
            </a:r>
            <a:r>
              <a:rPr lang="en-US" sz="2400" dirty="0"/>
              <a:t>is the Administrative Service Organization for the State Plan ASD services. They are responsible for reviewing documentation to support level of care guidelines and medical necessity to authorize ASD services for Medicaid (HUSKY A, C and D) members under the age of 21.  </a:t>
            </a:r>
            <a:r>
              <a:rPr lang="en-US" sz="2400" b="1" dirty="0"/>
              <a:t>***</a:t>
            </a:r>
            <a:r>
              <a:rPr lang="en-US" sz="2400" dirty="0"/>
              <a:t>Husky B members are </a:t>
            </a:r>
            <a:r>
              <a:rPr lang="en-US" sz="2400" b="1" u="sng" dirty="0"/>
              <a:t>not</a:t>
            </a:r>
            <a:r>
              <a:rPr lang="en-US" sz="2400" dirty="0"/>
              <a:t> eligible for State Plan ASD services.</a:t>
            </a:r>
          </a:p>
          <a:p>
            <a:r>
              <a:rPr lang="en-US" sz="2400" dirty="0"/>
              <a:t>Beacon Health Options also provides Care Coordination and Peer Specialist Services for individuals with ASD.</a:t>
            </a:r>
          </a:p>
        </p:txBody>
      </p:sp>
      <p:sp>
        <p:nvSpPr>
          <p:cNvPr id="4" name="Slide Number Placeholder 3"/>
          <p:cNvSpPr>
            <a:spLocks noGrp="1"/>
          </p:cNvSpPr>
          <p:nvPr>
            <p:ph type="sldNum" sz="quarter" idx="12"/>
          </p:nvPr>
        </p:nvSpPr>
        <p:spPr/>
        <p:txBody>
          <a:bodyPr/>
          <a:lstStyle/>
          <a:p>
            <a:fld id="{10B5D80E-DC76-43F3-A388-2833B5CAC5DC}" type="slidenum">
              <a:rPr lang="en-US" smtClean="0"/>
              <a:t>10</a:t>
            </a:fld>
            <a:endParaRPr lang="en-US" dirty="0"/>
          </a:p>
        </p:txBody>
      </p:sp>
    </p:spTree>
    <p:extLst>
      <p:ext uri="{BB962C8B-B14F-4D97-AF65-F5344CB8AC3E}">
        <p14:creationId xmlns:p14="http://schemas.microsoft.com/office/powerpoint/2010/main" val="360558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2800" b="1" dirty="0">
                <a:solidFill>
                  <a:schemeClr val="tx2"/>
                </a:solidFill>
              </a:rPr>
              <a:t>Autism Spectrum Disorder Services: The State Plan</a:t>
            </a:r>
          </a:p>
        </p:txBody>
      </p:sp>
      <p:sp>
        <p:nvSpPr>
          <p:cNvPr id="3" name="Content Placeholder 2"/>
          <p:cNvSpPr>
            <a:spLocks noGrp="1"/>
          </p:cNvSpPr>
          <p:nvPr>
            <p:ph idx="1"/>
          </p:nvPr>
        </p:nvSpPr>
        <p:spPr>
          <a:xfrm>
            <a:off x="457200" y="1524000"/>
            <a:ext cx="8229600" cy="4602163"/>
          </a:xfrm>
        </p:spPr>
        <p:txBody>
          <a:bodyPr>
            <a:normAutofit/>
          </a:bodyPr>
          <a:lstStyle/>
          <a:p>
            <a:r>
              <a:rPr lang="en-US" sz="2400" dirty="0"/>
              <a:t>Autism services available through the Medicaid State Plan (HUSKY A, C and D) for individuals under the age of 21 include:</a:t>
            </a:r>
          </a:p>
          <a:p>
            <a:pPr lvl="1">
              <a:buFont typeface="Wingdings" panose="05000000000000000000" pitchFamily="2" charset="2"/>
              <a:buChar char="v"/>
            </a:pPr>
            <a:r>
              <a:rPr lang="en-US" sz="2400" dirty="0"/>
              <a:t>Comprehensive diagnostic evaluation</a:t>
            </a:r>
          </a:p>
          <a:p>
            <a:pPr lvl="1">
              <a:buFont typeface="Wingdings" panose="05000000000000000000" pitchFamily="2" charset="2"/>
              <a:buChar char="v"/>
            </a:pPr>
            <a:r>
              <a:rPr lang="en-US" sz="2400" dirty="0"/>
              <a:t>Behavioral Assessment</a:t>
            </a:r>
          </a:p>
          <a:p>
            <a:pPr lvl="1">
              <a:buFont typeface="Wingdings" panose="05000000000000000000" pitchFamily="2" charset="2"/>
              <a:buChar char="v"/>
            </a:pPr>
            <a:r>
              <a:rPr lang="en-US" sz="2400" dirty="0"/>
              <a:t>Treatment Plan Development </a:t>
            </a:r>
          </a:p>
          <a:p>
            <a:pPr lvl="1">
              <a:buFont typeface="Wingdings" panose="05000000000000000000" pitchFamily="2" charset="2"/>
              <a:buChar char="v"/>
            </a:pPr>
            <a:r>
              <a:rPr lang="en-US" sz="2400" dirty="0"/>
              <a:t>Development of a Program Book</a:t>
            </a:r>
          </a:p>
          <a:p>
            <a:pPr lvl="1">
              <a:buFont typeface="Wingdings" panose="05000000000000000000" pitchFamily="2" charset="2"/>
              <a:buChar char="v"/>
            </a:pPr>
            <a:r>
              <a:rPr lang="en-US" sz="2400" dirty="0"/>
              <a:t>Direct Intervention</a:t>
            </a:r>
          </a:p>
          <a:p>
            <a:pPr lvl="1">
              <a:buFont typeface="Wingdings" panose="05000000000000000000" pitchFamily="2" charset="2"/>
              <a:buChar char="v"/>
            </a:pPr>
            <a:r>
              <a:rPr lang="en-US" sz="2400" dirty="0"/>
              <a:t>Group Treatment Services (Social Skills groups and Parent groups for members and their families)</a:t>
            </a:r>
          </a:p>
          <a:p>
            <a:pPr lvl="1">
              <a:buFont typeface="Wingdings" panose="05000000000000000000" pitchFamily="2" charset="2"/>
              <a:buChar char="v"/>
            </a:pPr>
            <a:endParaRPr lang="en-US" sz="2400" dirty="0"/>
          </a:p>
        </p:txBody>
      </p:sp>
      <p:sp>
        <p:nvSpPr>
          <p:cNvPr id="4" name="Slide Number Placeholder 3"/>
          <p:cNvSpPr>
            <a:spLocks noGrp="1"/>
          </p:cNvSpPr>
          <p:nvPr>
            <p:ph type="sldNum" sz="quarter" idx="12"/>
          </p:nvPr>
        </p:nvSpPr>
        <p:spPr/>
        <p:txBody>
          <a:bodyPr/>
          <a:lstStyle/>
          <a:p>
            <a:fld id="{10B5D80E-DC76-43F3-A388-2833B5CAC5DC}" type="slidenum">
              <a:rPr lang="en-US" smtClean="0"/>
              <a:t>11</a:t>
            </a:fld>
            <a:endParaRPr lang="en-US" dirty="0"/>
          </a:p>
        </p:txBody>
      </p:sp>
    </p:spTree>
    <p:extLst>
      <p:ext uri="{BB962C8B-B14F-4D97-AF65-F5344CB8AC3E}">
        <p14:creationId xmlns:p14="http://schemas.microsoft.com/office/powerpoint/2010/main" val="341034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0041-17A6-4201-A143-AC7F58130CB3}"/>
              </a:ext>
            </a:extLst>
          </p:cNvPr>
          <p:cNvSpPr>
            <a:spLocks noGrp="1"/>
          </p:cNvSpPr>
          <p:nvPr>
            <p:ph type="title"/>
          </p:nvPr>
        </p:nvSpPr>
        <p:spPr/>
        <p:txBody>
          <a:bodyPr>
            <a:normAutofit/>
          </a:bodyPr>
          <a:lstStyle/>
          <a:p>
            <a:r>
              <a:rPr lang="en-US" b="1">
                <a:solidFill>
                  <a:schemeClr val="tx2"/>
                </a:solidFill>
              </a:rPr>
              <a:t>Transition Resources</a:t>
            </a:r>
            <a:endParaRPr lang="en-US" dirty="0"/>
          </a:p>
        </p:txBody>
      </p:sp>
      <p:sp>
        <p:nvSpPr>
          <p:cNvPr id="3" name="Content Placeholder 2">
            <a:extLst>
              <a:ext uri="{FF2B5EF4-FFF2-40B4-BE49-F238E27FC236}">
                <a16:creationId xmlns:a16="http://schemas.microsoft.com/office/drawing/2014/main" id="{44A2B57B-FA4D-44EC-9152-C37835C4D6C6}"/>
              </a:ext>
            </a:extLst>
          </p:cNvPr>
          <p:cNvSpPr>
            <a:spLocks noGrp="1"/>
          </p:cNvSpPr>
          <p:nvPr>
            <p:ph idx="1"/>
          </p:nvPr>
        </p:nvSpPr>
        <p:spPr/>
        <p:txBody>
          <a:bodyPr>
            <a:normAutofit fontScale="77500" lnSpcReduction="20000"/>
          </a:bodyPr>
          <a:lstStyle/>
          <a:p>
            <a:r>
              <a:rPr lang="en-US" dirty="0"/>
              <a:t>Case Scenario: A parent calls inquiring about services their 18-year-old child may be  child may be eligible for since the child may be graduating in June</a:t>
            </a:r>
          </a:p>
          <a:p>
            <a:pPr lvl="1"/>
            <a:r>
              <a:rPr lang="en-US" dirty="0"/>
              <a:t>Disability Benefits w/ SSA</a:t>
            </a:r>
          </a:p>
          <a:p>
            <a:pPr lvl="1"/>
            <a:r>
              <a:rPr lang="en-US" dirty="0"/>
              <a:t>Medicaid- Husky C</a:t>
            </a:r>
          </a:p>
          <a:p>
            <a:pPr lvl="1"/>
            <a:r>
              <a:rPr lang="en-US" dirty="0"/>
              <a:t>Conservatorship</a:t>
            </a:r>
          </a:p>
          <a:p>
            <a:pPr lvl="1"/>
            <a:r>
              <a:rPr lang="en-US" dirty="0"/>
              <a:t>SAGA Cash</a:t>
            </a:r>
          </a:p>
          <a:p>
            <a:pPr lvl="1"/>
            <a:r>
              <a:rPr lang="en-US" dirty="0"/>
              <a:t>SNAP</a:t>
            </a:r>
          </a:p>
          <a:p>
            <a:pPr lvl="1"/>
            <a:r>
              <a:rPr lang="en-US" dirty="0"/>
              <a:t>Non-Driver’s license ID</a:t>
            </a:r>
          </a:p>
          <a:p>
            <a:pPr lvl="1"/>
            <a:r>
              <a:rPr lang="en-US" dirty="0"/>
              <a:t>BRS</a:t>
            </a:r>
          </a:p>
          <a:p>
            <a:pPr lvl="1"/>
            <a:r>
              <a:rPr lang="en-US" dirty="0"/>
              <a:t>IEP, extended transition program and due enrollment information</a:t>
            </a:r>
          </a:p>
          <a:p>
            <a:pPr lvl="1"/>
            <a:r>
              <a:rPr lang="en-US" dirty="0"/>
              <a:t>i.e.</a:t>
            </a:r>
          </a:p>
          <a:p>
            <a:pPr lvl="1"/>
            <a:endParaRPr lang="en-US" dirty="0"/>
          </a:p>
        </p:txBody>
      </p:sp>
      <p:sp>
        <p:nvSpPr>
          <p:cNvPr id="4" name="Slide Number Placeholder 3">
            <a:extLst>
              <a:ext uri="{FF2B5EF4-FFF2-40B4-BE49-F238E27FC236}">
                <a16:creationId xmlns:a16="http://schemas.microsoft.com/office/drawing/2014/main" id="{2BFCCC2E-FF8A-478C-96F0-02FF9606087D}"/>
              </a:ext>
            </a:extLst>
          </p:cNvPr>
          <p:cNvSpPr>
            <a:spLocks noGrp="1"/>
          </p:cNvSpPr>
          <p:nvPr>
            <p:ph type="sldNum" sz="quarter" idx="12"/>
          </p:nvPr>
        </p:nvSpPr>
        <p:spPr/>
        <p:txBody>
          <a:bodyPr/>
          <a:lstStyle/>
          <a:p>
            <a:fld id="{10B5D80E-DC76-43F3-A388-2833B5CAC5DC}" type="slidenum">
              <a:rPr lang="en-US" smtClean="0"/>
              <a:t>12</a:t>
            </a:fld>
            <a:endParaRPr lang="en-US" dirty="0"/>
          </a:p>
        </p:txBody>
      </p:sp>
    </p:spTree>
    <p:extLst>
      <p:ext uri="{BB962C8B-B14F-4D97-AF65-F5344CB8AC3E}">
        <p14:creationId xmlns:p14="http://schemas.microsoft.com/office/powerpoint/2010/main" val="233584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Department of Social Services Website</a:t>
            </a:r>
          </a:p>
        </p:txBody>
      </p:sp>
      <p:sp>
        <p:nvSpPr>
          <p:cNvPr id="3" name="Content Placeholder 2"/>
          <p:cNvSpPr>
            <a:spLocks noGrp="1"/>
          </p:cNvSpPr>
          <p:nvPr>
            <p:ph idx="1"/>
          </p:nvPr>
        </p:nvSpPr>
        <p:spPr/>
        <p:txBody>
          <a:bodyPr>
            <a:normAutofit fontScale="92500" lnSpcReduction="10000"/>
          </a:bodyPr>
          <a:lstStyle/>
          <a:p>
            <a:r>
              <a:rPr lang="en-US" dirty="0"/>
              <a:t>To access the Division of Autism website:  </a:t>
            </a:r>
            <a:r>
              <a:rPr lang="en-US" dirty="0">
                <a:hlinkClick r:id="rId2"/>
              </a:rPr>
              <a:t>www.ct.gov/dss</a:t>
            </a:r>
            <a:endParaRPr lang="en-US" dirty="0"/>
          </a:p>
          <a:p>
            <a:r>
              <a:rPr lang="en-US" dirty="0"/>
              <a:t>Click on Programs and Services</a:t>
            </a:r>
          </a:p>
          <a:p>
            <a:r>
              <a:rPr lang="en-US" dirty="0"/>
              <a:t>Click on Autism Spectrum Disorder-ASD</a:t>
            </a:r>
          </a:p>
          <a:p>
            <a:pPr>
              <a:buFont typeface="Wingdings" panose="05000000000000000000" pitchFamily="2" charset="2"/>
              <a:buChar char="v"/>
            </a:pPr>
            <a:r>
              <a:rPr lang="en-US" sz="2600" dirty="0"/>
              <a:t>Overview</a:t>
            </a:r>
            <a:r>
              <a:rPr lang="en-US" sz="2800" dirty="0"/>
              <a:t>-</a:t>
            </a:r>
            <a:r>
              <a:rPr lang="en-US" sz="1700" dirty="0"/>
              <a:t>program description and services offered</a:t>
            </a:r>
          </a:p>
          <a:p>
            <a:pPr>
              <a:buFont typeface="Wingdings" panose="05000000000000000000" pitchFamily="2" charset="2"/>
              <a:buChar char="v"/>
            </a:pPr>
            <a:r>
              <a:rPr lang="en-US" sz="2600" dirty="0"/>
              <a:t>Eligibility</a:t>
            </a:r>
            <a:r>
              <a:rPr lang="en-US" sz="1400" dirty="0"/>
              <a:t>-</a:t>
            </a:r>
            <a:r>
              <a:rPr lang="en-US" sz="1700" dirty="0"/>
              <a:t>program eligibility criteria and links to application. </a:t>
            </a:r>
            <a:r>
              <a:rPr lang="en-US" sz="1700" b="1" dirty="0"/>
              <a:t>****The Department of Developmental Services (DDS) currently determines eligibility for the Department of Social Services (DSS) Autism Waiver.  Please note that the application is the same for both the DSS Autism waiver and the waivers provided through DDS.</a:t>
            </a:r>
          </a:p>
          <a:p>
            <a:pPr>
              <a:buFont typeface="Wingdings" panose="05000000000000000000" pitchFamily="2" charset="2"/>
              <a:buChar char="v"/>
            </a:pPr>
            <a:r>
              <a:rPr lang="en-US" sz="2600" dirty="0"/>
              <a:t>Related Resources</a:t>
            </a:r>
            <a:r>
              <a:rPr lang="en-US" sz="2800" dirty="0"/>
              <a:t>-</a:t>
            </a:r>
            <a:r>
              <a:rPr lang="en-US" sz="1700" dirty="0"/>
              <a:t>Autism Checklists and Guides by age, Autism resources at the Local, State and National level, </a:t>
            </a:r>
            <a:r>
              <a:rPr lang="en-US" sz="1700"/>
              <a:t>Autism Resource </a:t>
            </a:r>
            <a:r>
              <a:rPr lang="en-US" sz="1700" dirty="0"/>
              <a:t>Library. </a:t>
            </a:r>
          </a:p>
          <a:p>
            <a:pPr>
              <a:buFont typeface="Wingdings" panose="05000000000000000000" pitchFamily="2" charset="2"/>
              <a:buChar char="v"/>
            </a:pPr>
            <a:r>
              <a:rPr lang="en-US" sz="2800" dirty="0"/>
              <a:t> </a:t>
            </a:r>
            <a:r>
              <a:rPr lang="en-US" sz="2600" dirty="0"/>
              <a:t>Contact</a:t>
            </a:r>
            <a:r>
              <a:rPr lang="en-US" sz="2800" dirty="0"/>
              <a:t>-</a:t>
            </a:r>
            <a:r>
              <a:rPr lang="en-US" sz="1700" dirty="0"/>
              <a:t>How to reach us</a:t>
            </a:r>
          </a:p>
          <a:p>
            <a:pPr>
              <a:buFont typeface="Wingdings" panose="05000000000000000000" pitchFamily="2" charset="2"/>
              <a:buChar char="v"/>
            </a:pP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10B5D80E-DC76-43F3-A388-2833B5CAC5DC}" type="slidenum">
              <a:rPr lang="en-US" smtClean="0"/>
              <a:t>13</a:t>
            </a:fld>
            <a:endParaRPr lang="en-US" dirty="0"/>
          </a:p>
        </p:txBody>
      </p:sp>
    </p:spTree>
    <p:extLst>
      <p:ext uri="{BB962C8B-B14F-4D97-AF65-F5344CB8AC3E}">
        <p14:creationId xmlns:p14="http://schemas.microsoft.com/office/powerpoint/2010/main" val="1268516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B5D80E-DC76-43F3-A388-2833B5CAC5DC}" type="slidenum">
              <a:rPr lang="en-US" smtClean="0"/>
              <a:t>14</a:t>
            </a:fld>
            <a:endParaRPr lang="en-US" dirty="0"/>
          </a:p>
        </p:txBody>
      </p:sp>
      <p:pic>
        <p:nvPicPr>
          <p:cNvPr id="4" name="Picture 3">
            <a:extLst>
              <a:ext uri="{FF2B5EF4-FFF2-40B4-BE49-F238E27FC236}">
                <a16:creationId xmlns:a16="http://schemas.microsoft.com/office/drawing/2014/main" id="{90373FC5-2BBE-4129-89AB-4C680124D556}"/>
              </a:ext>
            </a:extLst>
          </p:cNvPr>
          <p:cNvPicPr>
            <a:picLocks noChangeAspect="1"/>
          </p:cNvPicPr>
          <p:nvPr/>
        </p:nvPicPr>
        <p:blipFill>
          <a:blip r:embed="rId2"/>
          <a:stretch>
            <a:fillRect/>
          </a:stretch>
        </p:blipFill>
        <p:spPr>
          <a:xfrm>
            <a:off x="0" y="136525"/>
            <a:ext cx="9073662" cy="6584950"/>
          </a:xfrm>
          <a:prstGeom prst="rect">
            <a:avLst/>
          </a:prstGeom>
        </p:spPr>
      </p:pic>
    </p:spTree>
    <p:extLst>
      <p:ext uri="{BB962C8B-B14F-4D97-AF65-F5344CB8AC3E}">
        <p14:creationId xmlns:p14="http://schemas.microsoft.com/office/powerpoint/2010/main" val="286408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B5D80E-DC76-43F3-A388-2833B5CAC5DC}" type="slidenum">
              <a:rPr lang="en-US" smtClean="0"/>
              <a:t>15</a:t>
            </a:fld>
            <a:endParaRPr lang="en-US" dirty="0"/>
          </a:p>
        </p:txBody>
      </p:sp>
      <p:pic>
        <p:nvPicPr>
          <p:cNvPr id="4" name="Picture 3">
            <a:extLst>
              <a:ext uri="{FF2B5EF4-FFF2-40B4-BE49-F238E27FC236}">
                <a16:creationId xmlns:a16="http://schemas.microsoft.com/office/drawing/2014/main" id="{39BCE201-AEF3-4E0C-9FB1-F653EA44FEC2}"/>
              </a:ext>
            </a:extLst>
          </p:cNvPr>
          <p:cNvPicPr>
            <a:picLocks noChangeAspect="1"/>
          </p:cNvPicPr>
          <p:nvPr/>
        </p:nvPicPr>
        <p:blipFill>
          <a:blip r:embed="rId2"/>
          <a:stretch>
            <a:fillRect/>
          </a:stretch>
        </p:blipFill>
        <p:spPr>
          <a:xfrm>
            <a:off x="0" y="136525"/>
            <a:ext cx="9144000" cy="6340475"/>
          </a:xfrm>
          <a:prstGeom prst="rect">
            <a:avLst/>
          </a:prstGeom>
        </p:spPr>
      </p:pic>
    </p:spTree>
    <p:extLst>
      <p:ext uri="{BB962C8B-B14F-4D97-AF65-F5344CB8AC3E}">
        <p14:creationId xmlns:p14="http://schemas.microsoft.com/office/powerpoint/2010/main" val="161437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B5D80E-DC76-43F3-A388-2833B5CAC5DC}" type="slidenum">
              <a:rPr lang="en-US" smtClean="0"/>
              <a:t>16</a:t>
            </a:fld>
            <a:endParaRPr lang="en-US" dirty="0"/>
          </a:p>
        </p:txBody>
      </p:sp>
      <p:pic>
        <p:nvPicPr>
          <p:cNvPr id="6" name="Picture 5">
            <a:extLst>
              <a:ext uri="{FF2B5EF4-FFF2-40B4-BE49-F238E27FC236}">
                <a16:creationId xmlns:a16="http://schemas.microsoft.com/office/drawing/2014/main" id="{FEE36630-77E1-4290-A2E0-FC7F2E1A1EA0}"/>
              </a:ext>
            </a:extLst>
          </p:cNvPr>
          <p:cNvPicPr>
            <a:picLocks noChangeAspect="1"/>
          </p:cNvPicPr>
          <p:nvPr/>
        </p:nvPicPr>
        <p:blipFill>
          <a:blip r:embed="rId2"/>
          <a:stretch>
            <a:fillRect/>
          </a:stretch>
        </p:blipFill>
        <p:spPr>
          <a:xfrm>
            <a:off x="0" y="136525"/>
            <a:ext cx="9144000" cy="6264275"/>
          </a:xfrm>
          <a:prstGeom prst="rect">
            <a:avLst/>
          </a:prstGeom>
        </p:spPr>
      </p:pic>
    </p:spTree>
    <p:extLst>
      <p:ext uri="{BB962C8B-B14F-4D97-AF65-F5344CB8AC3E}">
        <p14:creationId xmlns:p14="http://schemas.microsoft.com/office/powerpoint/2010/main" val="3537140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B5D80E-DC76-43F3-A388-2833B5CAC5DC}" type="slidenum">
              <a:rPr lang="en-US" smtClean="0"/>
              <a:t>17</a:t>
            </a:fld>
            <a:endParaRPr lang="en-US" dirty="0"/>
          </a:p>
        </p:txBody>
      </p:sp>
      <p:pic>
        <p:nvPicPr>
          <p:cNvPr id="4" name="Picture 3">
            <a:extLst>
              <a:ext uri="{FF2B5EF4-FFF2-40B4-BE49-F238E27FC236}">
                <a16:creationId xmlns:a16="http://schemas.microsoft.com/office/drawing/2014/main" id="{505C2B3B-64D3-43DE-9BB5-D23D9E1E7720}"/>
              </a:ext>
            </a:extLst>
          </p:cNvPr>
          <p:cNvPicPr>
            <a:picLocks noChangeAspect="1"/>
          </p:cNvPicPr>
          <p:nvPr/>
        </p:nvPicPr>
        <p:blipFill>
          <a:blip r:embed="rId2"/>
          <a:stretch>
            <a:fillRect/>
          </a:stretch>
        </p:blipFill>
        <p:spPr>
          <a:xfrm>
            <a:off x="0" y="228600"/>
            <a:ext cx="9144000" cy="6127750"/>
          </a:xfrm>
          <a:prstGeom prst="rect">
            <a:avLst/>
          </a:prstGeom>
        </p:spPr>
      </p:pic>
    </p:spTree>
    <p:extLst>
      <p:ext uri="{BB962C8B-B14F-4D97-AF65-F5344CB8AC3E}">
        <p14:creationId xmlns:p14="http://schemas.microsoft.com/office/powerpoint/2010/main" val="761855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366655-FE6C-449F-9477-1355A45CA305}"/>
              </a:ext>
            </a:extLst>
          </p:cNvPr>
          <p:cNvSpPr>
            <a:spLocks noGrp="1"/>
          </p:cNvSpPr>
          <p:nvPr>
            <p:ph type="sldNum" sz="quarter" idx="12"/>
          </p:nvPr>
        </p:nvSpPr>
        <p:spPr/>
        <p:txBody>
          <a:bodyPr/>
          <a:lstStyle/>
          <a:p>
            <a:fld id="{10B5D80E-DC76-43F3-A388-2833B5CAC5DC}" type="slidenum">
              <a:rPr lang="en-US" smtClean="0"/>
              <a:t>18</a:t>
            </a:fld>
            <a:endParaRPr lang="en-US" dirty="0"/>
          </a:p>
        </p:txBody>
      </p:sp>
      <p:pic>
        <p:nvPicPr>
          <p:cNvPr id="3" name="Picture 2">
            <a:extLst>
              <a:ext uri="{FF2B5EF4-FFF2-40B4-BE49-F238E27FC236}">
                <a16:creationId xmlns:a16="http://schemas.microsoft.com/office/drawing/2014/main" id="{D365F02D-5E83-4618-9DC3-01420EF6DA32}"/>
              </a:ext>
            </a:extLst>
          </p:cNvPr>
          <p:cNvPicPr>
            <a:picLocks noChangeAspect="1"/>
          </p:cNvPicPr>
          <p:nvPr/>
        </p:nvPicPr>
        <p:blipFill>
          <a:blip r:embed="rId2"/>
          <a:stretch>
            <a:fillRect/>
          </a:stretch>
        </p:blipFill>
        <p:spPr>
          <a:xfrm>
            <a:off x="0" y="136525"/>
            <a:ext cx="9144000" cy="6340475"/>
          </a:xfrm>
          <a:prstGeom prst="rect">
            <a:avLst/>
          </a:prstGeom>
        </p:spPr>
      </p:pic>
    </p:spTree>
    <p:extLst>
      <p:ext uri="{BB962C8B-B14F-4D97-AF65-F5344CB8AC3E}">
        <p14:creationId xmlns:p14="http://schemas.microsoft.com/office/powerpoint/2010/main" val="200328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US" sz="2000" b="1" dirty="0"/>
              <a:t>In July 2006, the Autism Spectrum Disorder Pilot Program was established under the Department of Developmental Services (DDS)</a:t>
            </a:r>
            <a:br>
              <a:rPr lang="en-US" sz="1400" b="1" dirty="0"/>
            </a:br>
            <a:r>
              <a:rPr lang="en-US" sz="1400" b="1" i="1" dirty="0"/>
              <a:t>					</a:t>
            </a:r>
            <a:r>
              <a:rPr lang="en-US" sz="1400" i="1" dirty="0"/>
              <a:t>	Section 37 of Public Act 06-188</a:t>
            </a:r>
            <a:endParaRPr lang="en-US" sz="2400" dirty="0"/>
          </a:p>
        </p:txBody>
      </p:sp>
      <p:sp>
        <p:nvSpPr>
          <p:cNvPr id="3" name="Content Placeholder 2"/>
          <p:cNvSpPr>
            <a:spLocks noGrp="1"/>
          </p:cNvSpPr>
          <p:nvPr>
            <p:ph idx="1"/>
          </p:nvPr>
        </p:nvSpPr>
        <p:spPr>
          <a:xfrm>
            <a:off x="457200" y="1143000"/>
            <a:ext cx="8229600" cy="5257800"/>
          </a:xfrm>
        </p:spPr>
        <p:txBody>
          <a:bodyPr>
            <a:normAutofit lnSpcReduction="10000"/>
          </a:bodyPr>
          <a:lstStyle/>
          <a:p>
            <a:r>
              <a:rPr lang="en-US" sz="1800" dirty="0"/>
              <a:t>The pilot program began in New Haven county in July 2006 and then expanded to Hartford county in August 2008. </a:t>
            </a:r>
          </a:p>
          <a:p>
            <a:r>
              <a:rPr lang="en-US" sz="1800" dirty="0"/>
              <a:t>In 2011, Public Act 11-4 established the Division of Autism Spectrum Disorder Services.</a:t>
            </a:r>
          </a:p>
          <a:p>
            <a:r>
              <a:rPr lang="en-US" sz="1800" dirty="0"/>
              <a:t>Both the Pilot, and the Autism Division were established to fill a void in services for individuals with autism who do not have an intellectual disability.</a:t>
            </a:r>
          </a:p>
          <a:p>
            <a:r>
              <a:rPr lang="en-US" sz="1800" dirty="0"/>
              <a:t>The pilot originally served individuals with ASD over the age of 18.  It was later opened to those age 3 through the lifespan.</a:t>
            </a:r>
          </a:p>
          <a:p>
            <a:r>
              <a:rPr lang="en-US" sz="1800" dirty="0"/>
              <a:t>To be eligible to receive services from the Division of Autism an individual must have:</a:t>
            </a:r>
          </a:p>
          <a:p>
            <a:pPr lvl="1">
              <a:buFont typeface="Wingdings" panose="05000000000000000000" pitchFamily="2" charset="2"/>
              <a:buChar char="v"/>
            </a:pPr>
            <a:r>
              <a:rPr lang="en-US" sz="1800" b="1" dirty="0"/>
              <a:t>PRIMARY</a:t>
            </a:r>
            <a:r>
              <a:rPr lang="en-US" sz="1800" dirty="0"/>
              <a:t> diagnosis of autism </a:t>
            </a:r>
          </a:p>
          <a:p>
            <a:pPr lvl="1">
              <a:buFont typeface="Wingdings" panose="05000000000000000000" pitchFamily="2" charset="2"/>
              <a:buChar char="v"/>
            </a:pPr>
            <a:r>
              <a:rPr lang="en-US" sz="1800" dirty="0"/>
              <a:t>A full-scale IQ of 70 or above</a:t>
            </a:r>
          </a:p>
          <a:p>
            <a:pPr lvl="1">
              <a:buFont typeface="Wingdings" panose="05000000000000000000" pitchFamily="2" charset="2"/>
              <a:buChar char="v"/>
            </a:pPr>
            <a:r>
              <a:rPr lang="en-US" sz="1800" dirty="0"/>
              <a:t>At least three years of age</a:t>
            </a:r>
          </a:p>
          <a:p>
            <a:pPr lvl="1">
              <a:buFont typeface="Wingdings" panose="05000000000000000000" pitchFamily="2" charset="2"/>
              <a:buChar char="v"/>
            </a:pPr>
            <a:r>
              <a:rPr lang="en-US" sz="1800" dirty="0"/>
              <a:t>Legal residency in Connecticut</a:t>
            </a:r>
          </a:p>
          <a:p>
            <a:pPr lvl="1">
              <a:buFont typeface="Wingdings" panose="05000000000000000000" pitchFamily="2" charset="2"/>
              <a:buChar char="v"/>
            </a:pPr>
            <a:r>
              <a:rPr lang="en-US" sz="1800" dirty="0"/>
              <a:t>Medicaid eligibility</a:t>
            </a:r>
          </a:p>
          <a:p>
            <a:pPr lvl="1">
              <a:buFont typeface="Wingdings" panose="05000000000000000000" pitchFamily="2" charset="2"/>
              <a:buChar char="v"/>
            </a:pPr>
            <a:r>
              <a:rPr lang="en-US" sz="1800" dirty="0"/>
              <a:t>Impairment prior to age 22</a:t>
            </a:r>
          </a:p>
          <a:p>
            <a:pPr lvl="1">
              <a:buFont typeface="Wingdings" panose="05000000000000000000" pitchFamily="2" charset="2"/>
              <a:buChar char="v"/>
            </a:pPr>
            <a:r>
              <a:rPr lang="en-US" sz="1800" dirty="0"/>
              <a:t>Impairment expected to continue indefinitely</a:t>
            </a:r>
          </a:p>
          <a:p>
            <a:pPr lvl="1">
              <a:buFont typeface="Wingdings" panose="05000000000000000000" pitchFamily="2" charset="2"/>
              <a:buChar char="v"/>
            </a:pPr>
            <a:r>
              <a:rPr lang="en-US" sz="1800" dirty="0"/>
              <a:t>Reside in their own home or their family home</a:t>
            </a:r>
          </a:p>
          <a:p>
            <a:endParaRPr lang="en-US" sz="1800" dirty="0"/>
          </a:p>
          <a:p>
            <a:endParaRPr lang="en-US" sz="1800" dirty="0"/>
          </a:p>
        </p:txBody>
      </p:sp>
      <p:sp>
        <p:nvSpPr>
          <p:cNvPr id="4" name="Slide Number Placeholder 3"/>
          <p:cNvSpPr>
            <a:spLocks noGrp="1"/>
          </p:cNvSpPr>
          <p:nvPr>
            <p:ph type="sldNum" sz="quarter" idx="12"/>
          </p:nvPr>
        </p:nvSpPr>
        <p:spPr/>
        <p:txBody>
          <a:bodyPr/>
          <a:lstStyle/>
          <a:p>
            <a:fld id="{10B5D80E-DC76-43F3-A388-2833B5CAC5DC}" type="slidenum">
              <a:rPr lang="en-US" smtClean="0"/>
              <a:t>2</a:t>
            </a:fld>
            <a:endParaRPr lang="en-US" dirty="0"/>
          </a:p>
        </p:txBody>
      </p:sp>
    </p:spTree>
    <p:extLst>
      <p:ext uri="{BB962C8B-B14F-4D97-AF65-F5344CB8AC3E}">
        <p14:creationId xmlns:p14="http://schemas.microsoft.com/office/powerpoint/2010/main" val="12578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200" b="1" dirty="0"/>
              <a:t>Effective July 1, 2016 the Division of Autism Spectrum Disorder Services was transferred from the Department of Developmental Services to the Department of Social Services</a:t>
            </a:r>
            <a:br>
              <a:rPr lang="en-US" sz="1400" dirty="0"/>
            </a:br>
            <a:r>
              <a:rPr lang="en-US" sz="1200" dirty="0"/>
              <a:t>(Section 47 of Public Act 16-3,</a:t>
            </a:r>
            <a:r>
              <a:rPr lang="en-US" sz="1200" i="1" dirty="0"/>
              <a:t> An Act Concerning Revenue and Other Items to Implement the Budget for the Biennium Ending June 30, 2017)</a:t>
            </a:r>
            <a:endParaRPr lang="en-US" sz="1200" dirty="0"/>
          </a:p>
        </p:txBody>
      </p:sp>
      <p:sp>
        <p:nvSpPr>
          <p:cNvPr id="3" name="Content Placeholder 2"/>
          <p:cNvSpPr>
            <a:spLocks noGrp="1"/>
          </p:cNvSpPr>
          <p:nvPr>
            <p:ph idx="1"/>
          </p:nvPr>
        </p:nvSpPr>
        <p:spPr/>
        <p:txBody>
          <a:bodyPr>
            <a:normAutofit/>
          </a:bodyPr>
          <a:lstStyle/>
          <a:p>
            <a:pPr marL="0" indent="0">
              <a:buNone/>
            </a:pPr>
            <a:r>
              <a:rPr lang="en-US" sz="2400" dirty="0"/>
              <a:t>The transition included the DDS staff dedicated to the Autism Division and two autism waivers:</a:t>
            </a:r>
          </a:p>
          <a:p>
            <a:pPr lvl="1">
              <a:buFont typeface="Wingdings" panose="05000000000000000000" pitchFamily="2" charset="2"/>
              <a:buChar char="v"/>
            </a:pPr>
            <a:r>
              <a:rPr lang="en-US" sz="2000" dirty="0"/>
              <a:t>Waiver For Persons With Autism (Lifespan Waiver)</a:t>
            </a:r>
          </a:p>
          <a:p>
            <a:pPr lvl="1">
              <a:buFont typeface="Wingdings" panose="05000000000000000000" pitchFamily="2" charset="2"/>
              <a:buChar char="v"/>
            </a:pPr>
            <a:r>
              <a:rPr lang="en-US" sz="2000" dirty="0"/>
              <a:t>Early Childhood Autism Waiver (ECAW) </a:t>
            </a:r>
            <a:r>
              <a:rPr lang="en-US" sz="2000" b="1" dirty="0"/>
              <a:t>***officially closed in 2018***</a:t>
            </a:r>
          </a:p>
          <a:p>
            <a:pPr marL="57150" indent="0">
              <a:buNone/>
            </a:pPr>
            <a:endParaRPr lang="en-US" sz="2000" b="1" dirty="0"/>
          </a:p>
          <a:p>
            <a:pPr marL="57150" indent="0">
              <a:buNone/>
            </a:pPr>
            <a:r>
              <a:rPr lang="en-US" sz="2400" dirty="0"/>
              <a:t>The Division of Autism staff consists of:</a:t>
            </a:r>
          </a:p>
          <a:p>
            <a:pPr lvl="1">
              <a:buFont typeface="Arial" panose="020B0604020202020204" pitchFamily="34" charset="0"/>
              <a:buChar char="•"/>
            </a:pPr>
            <a:r>
              <a:rPr lang="en-US" sz="2000" dirty="0"/>
              <a:t>A Program Manager</a:t>
            </a:r>
          </a:p>
          <a:p>
            <a:pPr lvl="1">
              <a:buFont typeface="Arial" panose="020B0604020202020204" pitchFamily="34" charset="0"/>
              <a:buChar char="•"/>
            </a:pPr>
            <a:r>
              <a:rPr lang="en-US" sz="2000" dirty="0"/>
              <a:t>One Administrative Assistant</a:t>
            </a:r>
          </a:p>
          <a:p>
            <a:pPr lvl="1">
              <a:buFont typeface="Arial" panose="020B0604020202020204" pitchFamily="34" charset="0"/>
              <a:buChar char="•"/>
            </a:pPr>
            <a:r>
              <a:rPr lang="en-US" sz="2000" dirty="0"/>
              <a:t>Two Autism Support and Resource Specialists </a:t>
            </a:r>
          </a:p>
          <a:p>
            <a:pPr lvl="1">
              <a:buFont typeface="Arial" panose="020B0604020202020204" pitchFamily="34" charset="0"/>
              <a:buChar char="•"/>
            </a:pPr>
            <a:r>
              <a:rPr lang="en-US" sz="2000" dirty="0"/>
              <a:t>Four Case Managers</a:t>
            </a:r>
          </a:p>
          <a:p>
            <a:pPr lvl="1">
              <a:buFont typeface="Arial" panose="020B0604020202020204" pitchFamily="34" charset="0"/>
              <a:buChar char="•"/>
            </a:pPr>
            <a:r>
              <a:rPr lang="en-US" sz="2000" dirty="0"/>
              <a:t>One Case Manager Supervisor</a:t>
            </a:r>
          </a:p>
        </p:txBody>
      </p:sp>
      <p:sp>
        <p:nvSpPr>
          <p:cNvPr id="5" name="Slide Number Placeholder 4"/>
          <p:cNvSpPr>
            <a:spLocks noGrp="1"/>
          </p:cNvSpPr>
          <p:nvPr>
            <p:ph type="sldNum" sz="quarter" idx="12"/>
          </p:nvPr>
        </p:nvSpPr>
        <p:spPr/>
        <p:txBody>
          <a:bodyPr/>
          <a:lstStyle/>
          <a:p>
            <a:fld id="{10B5D80E-DC76-43F3-A388-2833B5CAC5DC}" type="slidenum">
              <a:rPr lang="en-US" smtClean="0"/>
              <a:t>3</a:t>
            </a:fld>
            <a:endParaRPr lang="en-US" dirty="0"/>
          </a:p>
        </p:txBody>
      </p:sp>
    </p:spTree>
    <p:extLst>
      <p:ext uri="{BB962C8B-B14F-4D97-AF65-F5344CB8AC3E}">
        <p14:creationId xmlns:p14="http://schemas.microsoft.com/office/powerpoint/2010/main" val="274486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a:solidFill>
                  <a:schemeClr val="tx2"/>
                </a:solidFill>
              </a:rPr>
              <a:t>What is a Waiver?</a:t>
            </a:r>
          </a:p>
        </p:txBody>
      </p:sp>
      <p:sp>
        <p:nvSpPr>
          <p:cNvPr id="3" name="Content Placeholder 2"/>
          <p:cNvSpPr>
            <a:spLocks noGrp="1"/>
          </p:cNvSpPr>
          <p:nvPr>
            <p:ph idx="1"/>
          </p:nvPr>
        </p:nvSpPr>
        <p:spPr>
          <a:xfrm>
            <a:off x="457200" y="1143000"/>
            <a:ext cx="8229600" cy="4525963"/>
          </a:xfrm>
        </p:spPr>
        <p:txBody>
          <a:bodyPr>
            <a:normAutofit lnSpcReduction="10000"/>
          </a:bodyPr>
          <a:lstStyle/>
          <a:p>
            <a:pPr marL="0" indent="0">
              <a:buNone/>
            </a:pPr>
            <a:r>
              <a:rPr lang="en-US" sz="2800" dirty="0"/>
              <a:t>The Waiver For Persons With Autism is a Home and Community Based (HCBS) Waiver under Medicaid.  This waiver allows Connecticut to receive partial reimbursement from the Federal Government for providing needed community-based programs and supports designed to enable individuals to leave an institutional setting or to prevent their placement in one in the first place.  The Federal Government reimburses Connecticut 50% of the cost of services and support through the Medicaid program; therefore a person must be a Medicaid member to participate.</a:t>
            </a:r>
          </a:p>
        </p:txBody>
      </p:sp>
      <p:sp>
        <p:nvSpPr>
          <p:cNvPr id="4" name="Slide Number Placeholder 3"/>
          <p:cNvSpPr>
            <a:spLocks noGrp="1"/>
          </p:cNvSpPr>
          <p:nvPr>
            <p:ph type="sldNum" sz="quarter" idx="12"/>
          </p:nvPr>
        </p:nvSpPr>
        <p:spPr/>
        <p:txBody>
          <a:bodyPr/>
          <a:lstStyle/>
          <a:p>
            <a:fld id="{10B5D80E-DC76-43F3-A388-2833B5CAC5DC}" type="slidenum">
              <a:rPr lang="en-US" smtClean="0"/>
              <a:t>4</a:t>
            </a:fld>
            <a:endParaRPr lang="en-US" dirty="0"/>
          </a:p>
        </p:txBody>
      </p:sp>
    </p:spTree>
    <p:extLst>
      <p:ext uri="{BB962C8B-B14F-4D97-AF65-F5344CB8AC3E}">
        <p14:creationId xmlns:p14="http://schemas.microsoft.com/office/powerpoint/2010/main" val="142716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solidFill>
                  <a:schemeClr val="tx2"/>
                </a:solidFill>
              </a:rPr>
              <a:t>Medicaid Waivers</a:t>
            </a:r>
          </a:p>
        </p:txBody>
      </p:sp>
      <p:sp>
        <p:nvSpPr>
          <p:cNvPr id="3" name="Content Placeholder 2"/>
          <p:cNvSpPr>
            <a:spLocks noGrp="1"/>
          </p:cNvSpPr>
          <p:nvPr>
            <p:ph idx="1"/>
          </p:nvPr>
        </p:nvSpPr>
        <p:spPr>
          <a:xfrm>
            <a:off x="457200" y="1066800"/>
            <a:ext cx="8229600" cy="5486400"/>
          </a:xfrm>
        </p:spPr>
        <p:txBody>
          <a:bodyPr>
            <a:noAutofit/>
          </a:bodyPr>
          <a:lstStyle/>
          <a:p>
            <a:pPr marL="0" indent="0">
              <a:buNone/>
            </a:pPr>
            <a:r>
              <a:rPr lang="en-US" sz="2200" dirty="0"/>
              <a:t>A Medicaid waiver allows the state to “waive” certain federal requirements within the Medicaid Program.  These waivers permit the state to do the following:</a:t>
            </a:r>
          </a:p>
          <a:p>
            <a:r>
              <a:rPr lang="en-US" sz="2200" dirty="0"/>
              <a:t>Offer services that are not available under the present state plan</a:t>
            </a:r>
          </a:p>
          <a:p>
            <a:r>
              <a:rPr lang="en-US" sz="2200" dirty="0"/>
              <a:t>Limit the amount of spending per person</a:t>
            </a:r>
          </a:p>
          <a:p>
            <a:r>
              <a:rPr lang="en-US" sz="2200" dirty="0"/>
              <a:t>Limit the number of individuals served</a:t>
            </a:r>
          </a:p>
          <a:p>
            <a:r>
              <a:rPr lang="en-US" sz="2200" dirty="0"/>
              <a:t>Utilize special “institutional” eligibility requirements primarily related to income</a:t>
            </a:r>
          </a:p>
          <a:p>
            <a:endParaRPr lang="en-US" sz="2200" dirty="0"/>
          </a:p>
          <a:p>
            <a:pPr marL="0" indent="0">
              <a:buNone/>
            </a:pPr>
            <a:r>
              <a:rPr lang="en-US" sz="2200" dirty="0"/>
              <a:t>Medicaid provides Connecticut reimbursement for ASD services through two distinct Medicaid payment methods:</a:t>
            </a:r>
          </a:p>
          <a:p>
            <a:pPr>
              <a:buFont typeface="Wingdings" panose="05000000000000000000" pitchFamily="2" charset="2"/>
              <a:buChar char="Ø"/>
            </a:pPr>
            <a:r>
              <a:rPr lang="en-US" sz="2200" dirty="0"/>
              <a:t>Medicaid Waiver (Autism Lifespan Waiver)</a:t>
            </a:r>
          </a:p>
          <a:p>
            <a:pPr>
              <a:buFont typeface="Wingdings" panose="05000000000000000000" pitchFamily="2" charset="2"/>
              <a:buChar char="Ø"/>
            </a:pPr>
            <a:r>
              <a:rPr lang="en-US" sz="2200" dirty="0"/>
              <a:t>Medicaid State Plan Services</a:t>
            </a:r>
          </a:p>
        </p:txBody>
      </p:sp>
      <p:sp>
        <p:nvSpPr>
          <p:cNvPr id="4" name="Slide Number Placeholder 3"/>
          <p:cNvSpPr>
            <a:spLocks noGrp="1"/>
          </p:cNvSpPr>
          <p:nvPr>
            <p:ph type="sldNum" sz="quarter" idx="12"/>
          </p:nvPr>
        </p:nvSpPr>
        <p:spPr/>
        <p:txBody>
          <a:bodyPr/>
          <a:lstStyle/>
          <a:p>
            <a:fld id="{10B5D80E-DC76-43F3-A388-2833B5CAC5DC}" type="slidenum">
              <a:rPr lang="en-US" smtClean="0"/>
              <a:t>5</a:t>
            </a:fld>
            <a:endParaRPr lang="en-US" dirty="0"/>
          </a:p>
        </p:txBody>
      </p:sp>
    </p:spTree>
    <p:extLst>
      <p:ext uri="{BB962C8B-B14F-4D97-AF65-F5344CB8AC3E}">
        <p14:creationId xmlns:p14="http://schemas.microsoft.com/office/powerpoint/2010/main" val="186218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sz="3200" b="1" dirty="0">
                <a:solidFill>
                  <a:schemeClr val="tx2"/>
                </a:solidFill>
              </a:rPr>
              <a:t>Waiver For Persons With Autism (Lifespan Waiver)</a:t>
            </a:r>
          </a:p>
        </p:txBody>
      </p:sp>
      <p:sp>
        <p:nvSpPr>
          <p:cNvPr id="5" name="Content Placeholder 4"/>
          <p:cNvSpPr>
            <a:spLocks noGrp="1"/>
          </p:cNvSpPr>
          <p:nvPr>
            <p:ph idx="1"/>
          </p:nvPr>
        </p:nvSpPr>
        <p:spPr>
          <a:xfrm>
            <a:off x="457200" y="838200"/>
            <a:ext cx="8229600" cy="5715000"/>
          </a:xfrm>
        </p:spPr>
        <p:txBody>
          <a:bodyPr>
            <a:normAutofit fontScale="77500" lnSpcReduction="20000"/>
          </a:bodyPr>
          <a:lstStyle/>
          <a:p>
            <a:endParaRPr lang="en-US" sz="2000" dirty="0"/>
          </a:p>
          <a:p>
            <a:r>
              <a:rPr lang="en-US" sz="2100" dirty="0"/>
              <a:t> The Department of Social Services Waiver for Persons with Autism provides home-and community-based services to individuals with autism who do not have an intellectual disability (individuals must have a full IQ score of 70 or higher). </a:t>
            </a:r>
          </a:p>
          <a:p>
            <a:endParaRPr lang="en-US" sz="2100" dirty="0"/>
          </a:p>
          <a:p>
            <a:r>
              <a:rPr lang="en-US" sz="2100" dirty="0"/>
              <a:t>Services provided under the waiver include:</a:t>
            </a:r>
          </a:p>
          <a:p>
            <a:pPr lvl="1">
              <a:buFont typeface="Wingdings" panose="05000000000000000000" pitchFamily="2" charset="2"/>
              <a:buChar char="v"/>
            </a:pPr>
            <a:r>
              <a:rPr lang="en-US" sz="2100" dirty="0"/>
              <a:t>Behavioral Services</a:t>
            </a:r>
          </a:p>
          <a:p>
            <a:pPr lvl="1">
              <a:buFont typeface="Wingdings" panose="05000000000000000000" pitchFamily="2" charset="2"/>
              <a:buChar char="v"/>
            </a:pPr>
            <a:r>
              <a:rPr lang="en-US" sz="2100" dirty="0"/>
              <a:t>Job Coaching</a:t>
            </a:r>
          </a:p>
          <a:p>
            <a:pPr lvl="1">
              <a:buFont typeface="Wingdings" panose="05000000000000000000" pitchFamily="2" charset="2"/>
              <a:buChar char="v"/>
            </a:pPr>
            <a:r>
              <a:rPr lang="en-US" sz="2100" dirty="0"/>
              <a:t>Community Mentor</a:t>
            </a:r>
          </a:p>
          <a:p>
            <a:pPr lvl="1">
              <a:buFont typeface="Wingdings" panose="05000000000000000000" pitchFamily="2" charset="2"/>
              <a:buChar char="v"/>
            </a:pPr>
            <a:r>
              <a:rPr lang="en-US" sz="2100" dirty="0"/>
              <a:t>Life Skills Coach</a:t>
            </a:r>
          </a:p>
          <a:p>
            <a:pPr lvl="1">
              <a:buFont typeface="Wingdings" panose="05000000000000000000" pitchFamily="2" charset="2"/>
              <a:buChar char="v"/>
            </a:pPr>
            <a:r>
              <a:rPr lang="en-US" sz="2100" dirty="0"/>
              <a:t>Social Skills group</a:t>
            </a:r>
          </a:p>
          <a:p>
            <a:pPr lvl="1">
              <a:buFont typeface="Wingdings" panose="05000000000000000000" pitchFamily="2" charset="2"/>
              <a:buChar char="v"/>
            </a:pPr>
            <a:r>
              <a:rPr lang="en-US" sz="2100" dirty="0"/>
              <a:t>Respite (In-home and Out-of-home)</a:t>
            </a:r>
          </a:p>
          <a:p>
            <a:pPr lvl="1">
              <a:buFont typeface="Wingdings" panose="05000000000000000000" pitchFamily="2" charset="2"/>
              <a:buChar char="v"/>
            </a:pPr>
            <a:r>
              <a:rPr lang="en-US" sz="2100" dirty="0"/>
              <a:t>Assistive Technology</a:t>
            </a:r>
          </a:p>
          <a:p>
            <a:pPr lvl="1">
              <a:buFont typeface="Wingdings" panose="05000000000000000000" pitchFamily="2" charset="2"/>
              <a:buChar char="v"/>
            </a:pPr>
            <a:r>
              <a:rPr lang="en-US" sz="2100" dirty="0"/>
              <a:t>Interpreter</a:t>
            </a:r>
          </a:p>
          <a:p>
            <a:pPr lvl="1">
              <a:buFont typeface="Wingdings" panose="05000000000000000000" pitchFamily="2" charset="2"/>
              <a:buChar char="v"/>
            </a:pPr>
            <a:r>
              <a:rPr lang="en-US" sz="2100" dirty="0"/>
              <a:t>Specialized Driving Assessment</a:t>
            </a:r>
          </a:p>
          <a:p>
            <a:pPr lvl="1">
              <a:buFont typeface="Wingdings" panose="05000000000000000000" pitchFamily="2" charset="2"/>
              <a:buChar char="v"/>
            </a:pPr>
            <a:r>
              <a:rPr lang="en-US" sz="2100" dirty="0"/>
              <a:t>Personal Emergency Response System</a:t>
            </a:r>
          </a:p>
          <a:p>
            <a:pPr lvl="1">
              <a:buFont typeface="Wingdings" panose="05000000000000000000" pitchFamily="2" charset="2"/>
              <a:buChar char="v"/>
            </a:pPr>
            <a:r>
              <a:rPr lang="en-US" sz="2100" dirty="0"/>
              <a:t>Individual Goods and Service</a:t>
            </a:r>
          </a:p>
          <a:p>
            <a:pPr lvl="1">
              <a:buFont typeface="Wingdings" panose="05000000000000000000" pitchFamily="2" charset="2"/>
              <a:buChar char="v"/>
            </a:pPr>
            <a:r>
              <a:rPr lang="en-US" sz="2100" dirty="0"/>
              <a:t>Non-Medical Transportation</a:t>
            </a:r>
          </a:p>
          <a:p>
            <a:pPr lvl="1">
              <a:buFont typeface="Wingdings" panose="05000000000000000000" pitchFamily="2" charset="2"/>
              <a:buChar char="v"/>
            </a:pPr>
            <a:endParaRPr lang="en-US" sz="2100" dirty="0"/>
          </a:p>
          <a:p>
            <a:pPr lvl="1">
              <a:buFont typeface="Wingdings" panose="05000000000000000000" pitchFamily="2" charset="2"/>
              <a:buChar char="v"/>
            </a:pPr>
            <a:r>
              <a:rPr lang="en-US" sz="2100" b="1" dirty="0"/>
              <a:t>***The Waiver for Persons with Autism is not an entitlement; therefore, services and access to services under the ASD waiver may be limited, based on available funding and program capacity. A waiting list applies.</a:t>
            </a:r>
          </a:p>
          <a:p>
            <a:pPr lvl="1">
              <a:buFont typeface="Wingdings" panose="05000000000000000000" pitchFamily="2" charset="2"/>
              <a:buChar char="v"/>
            </a:pPr>
            <a:endParaRPr lang="en-US" sz="2100" dirty="0"/>
          </a:p>
          <a:p>
            <a:pPr lvl="1">
              <a:buFont typeface="Wingdings" panose="05000000000000000000" pitchFamily="2" charset="2"/>
              <a:buChar char="v"/>
            </a:pPr>
            <a:endParaRPr lang="en-US" sz="2100" dirty="0"/>
          </a:p>
          <a:p>
            <a:pPr lvl="1">
              <a:buFont typeface="Wingdings" panose="05000000000000000000" pitchFamily="2" charset="2"/>
              <a:buChar char="v"/>
            </a:pPr>
            <a:endParaRPr lang="en-US" sz="2100" dirty="0"/>
          </a:p>
        </p:txBody>
      </p:sp>
      <p:sp>
        <p:nvSpPr>
          <p:cNvPr id="2" name="Slide Number Placeholder 1"/>
          <p:cNvSpPr>
            <a:spLocks noGrp="1"/>
          </p:cNvSpPr>
          <p:nvPr>
            <p:ph type="sldNum" sz="quarter" idx="12"/>
          </p:nvPr>
        </p:nvSpPr>
        <p:spPr/>
        <p:txBody>
          <a:bodyPr/>
          <a:lstStyle/>
          <a:p>
            <a:fld id="{10B5D80E-DC76-43F3-A388-2833B5CAC5DC}" type="slidenum">
              <a:rPr lang="en-US" smtClean="0"/>
              <a:t>6</a:t>
            </a:fld>
            <a:endParaRPr lang="en-US" dirty="0"/>
          </a:p>
        </p:txBody>
      </p:sp>
    </p:spTree>
    <p:extLst>
      <p:ext uri="{BB962C8B-B14F-4D97-AF65-F5344CB8AC3E}">
        <p14:creationId xmlns:p14="http://schemas.microsoft.com/office/powerpoint/2010/main" val="231930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solidFill>
                  <a:schemeClr val="tx2"/>
                </a:solidFill>
              </a:rPr>
              <a:t>Lifespan Waiver Cont’d</a:t>
            </a:r>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a:t>The Autism Lifespan Waiver recently was approved 50 slots and an additional 150 slots beginning SFY 2023.</a:t>
            </a:r>
          </a:p>
          <a:p>
            <a:r>
              <a:rPr lang="en-US" sz="2800" dirty="0"/>
              <a:t>Maximum Waiver cap per person per year: $50,000</a:t>
            </a:r>
          </a:p>
          <a:p>
            <a:r>
              <a:rPr lang="en-US" sz="2800" dirty="0"/>
              <a:t>***As of 3/14/2022, there are 1974 individuals on the wait list. </a:t>
            </a:r>
          </a:p>
          <a:p>
            <a:endParaRPr lang="en-US" sz="2800" dirty="0"/>
          </a:p>
        </p:txBody>
      </p:sp>
      <p:sp>
        <p:nvSpPr>
          <p:cNvPr id="4" name="Slide Number Placeholder 3"/>
          <p:cNvSpPr>
            <a:spLocks noGrp="1"/>
          </p:cNvSpPr>
          <p:nvPr>
            <p:ph type="sldNum" sz="quarter" idx="12"/>
          </p:nvPr>
        </p:nvSpPr>
        <p:spPr/>
        <p:txBody>
          <a:bodyPr/>
          <a:lstStyle/>
          <a:p>
            <a:fld id="{10B5D80E-DC76-43F3-A388-2833B5CAC5DC}" type="slidenum">
              <a:rPr lang="en-US" smtClean="0"/>
              <a:t>7</a:t>
            </a:fld>
            <a:endParaRPr lang="en-US" dirty="0"/>
          </a:p>
        </p:txBody>
      </p:sp>
    </p:spTree>
    <p:extLst>
      <p:ext uri="{BB962C8B-B14F-4D97-AF65-F5344CB8AC3E}">
        <p14:creationId xmlns:p14="http://schemas.microsoft.com/office/powerpoint/2010/main" val="84868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solidFill>
                  <a:schemeClr val="tx2"/>
                </a:solidFill>
              </a:rPr>
              <a:t>Connecticut: Autism Insurance Reform Law</a:t>
            </a:r>
          </a:p>
        </p:txBody>
      </p:sp>
      <p:sp>
        <p:nvSpPr>
          <p:cNvPr id="3" name="Content Placeholder 2"/>
          <p:cNvSpPr>
            <a:spLocks noGrp="1"/>
          </p:cNvSpPr>
          <p:nvPr>
            <p:ph idx="1"/>
          </p:nvPr>
        </p:nvSpPr>
        <p:spPr>
          <a:xfrm>
            <a:off x="533400" y="914400"/>
            <a:ext cx="8229600" cy="5638800"/>
          </a:xfrm>
        </p:spPr>
        <p:txBody>
          <a:bodyPr>
            <a:normAutofit lnSpcReduction="10000"/>
          </a:bodyPr>
          <a:lstStyle/>
          <a:p>
            <a:r>
              <a:rPr lang="en-US" sz="2400" dirty="0"/>
              <a:t>The Autism Insurance Reform Law (SB 301/Public Act 09-115)  was enacted on June 9, 2009.  It became effective January 1, 2010 and required fully insured group health insurance plans to provide coverage for autism services to children under the age of 15 years. </a:t>
            </a:r>
          </a:p>
          <a:p>
            <a:r>
              <a:rPr lang="en-US" sz="2400" dirty="0"/>
              <a:t>ASD services covered by the law include:</a:t>
            </a:r>
          </a:p>
          <a:p>
            <a:r>
              <a:rPr lang="en-US" sz="2400" dirty="0"/>
              <a:t>	• Diagnosis</a:t>
            </a:r>
          </a:p>
          <a:p>
            <a:r>
              <a:rPr lang="en-US" sz="2400" dirty="0"/>
              <a:t>	• Behavioral Therapy</a:t>
            </a:r>
          </a:p>
          <a:p>
            <a:r>
              <a:rPr lang="en-US" sz="2400" dirty="0"/>
              <a:t>	• Prescription drugs</a:t>
            </a:r>
          </a:p>
          <a:p>
            <a:r>
              <a:rPr lang="en-US" sz="2400" dirty="0"/>
              <a:t>	• Psychiatric care and Psychological care</a:t>
            </a:r>
          </a:p>
          <a:p>
            <a:r>
              <a:rPr lang="en-US" sz="2400" dirty="0"/>
              <a:t>	• Physical therapy, Speech therapy and Occupational </a:t>
            </a:r>
          </a:p>
          <a:p>
            <a:r>
              <a:rPr lang="en-US" sz="2400" dirty="0"/>
              <a:t>            Therapy   </a:t>
            </a:r>
          </a:p>
          <a:p>
            <a:pPr marL="0" indent="0">
              <a:buNone/>
            </a:pPr>
            <a:r>
              <a:rPr lang="en-US" sz="2400" dirty="0"/>
              <a:t>***Self-funded insurance plans (ERISA’s) do not have to comply with State Autism Insurance Reform Laws, although many have made the decision to offer coverage on their own.</a:t>
            </a:r>
          </a:p>
          <a:p>
            <a:endParaRPr lang="en-US" sz="2400" dirty="0"/>
          </a:p>
        </p:txBody>
      </p:sp>
      <p:sp>
        <p:nvSpPr>
          <p:cNvPr id="4" name="Slide Number Placeholder 3"/>
          <p:cNvSpPr>
            <a:spLocks noGrp="1"/>
          </p:cNvSpPr>
          <p:nvPr>
            <p:ph type="sldNum" sz="quarter" idx="12"/>
          </p:nvPr>
        </p:nvSpPr>
        <p:spPr/>
        <p:txBody>
          <a:bodyPr/>
          <a:lstStyle/>
          <a:p>
            <a:fld id="{10B5D80E-DC76-43F3-A388-2833B5CAC5DC}" type="slidenum">
              <a:rPr lang="en-US" smtClean="0"/>
              <a:t>8</a:t>
            </a:fld>
            <a:endParaRPr lang="en-US" dirty="0"/>
          </a:p>
        </p:txBody>
      </p:sp>
    </p:spTree>
    <p:extLst>
      <p:ext uri="{BB962C8B-B14F-4D97-AF65-F5344CB8AC3E}">
        <p14:creationId xmlns:p14="http://schemas.microsoft.com/office/powerpoint/2010/main" val="215492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a:solidFill>
                  <a:schemeClr val="tx2"/>
                </a:solidFill>
              </a:rPr>
              <a:t>State Plan Services </a:t>
            </a:r>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r>
              <a:rPr lang="en-US" sz="3400" dirty="0"/>
              <a:t>The State Plan for ASD services was the result of guidelines issued by the Centers for Medicare and Medicaid Services (CMS).  This required Medicaid programs to cover autism services for individuals under the age of 21, citing the Early and Periodic Screening, Diagnostic and Treatment (EPSDT) child health component under federal law.</a:t>
            </a:r>
          </a:p>
          <a:p>
            <a:r>
              <a:rPr lang="en-US" sz="3400" dirty="0"/>
              <a:t>The Early and Periodic Screening, Diagnostic and Treatment (EPSDT) benefit provides comprehensive and preventive health care services for children under age 21 who are enrolled in Medicaid.  EPSDT is key to ensuring that children and adolescents receive appropriate preventive, dental, mental health, developmental, and specialty services. </a:t>
            </a:r>
          </a:p>
          <a:p>
            <a:pPr lvl="1">
              <a:buFont typeface="Wingdings" panose="05000000000000000000" pitchFamily="2" charset="2"/>
              <a:buChar char="v"/>
            </a:pPr>
            <a:r>
              <a:rPr lang="en-US" sz="3400" b="1" dirty="0"/>
              <a:t>Early:</a:t>
            </a:r>
            <a:r>
              <a:rPr lang="en-US" sz="3400" dirty="0"/>
              <a:t> Assessing and identifying problems early</a:t>
            </a:r>
          </a:p>
          <a:p>
            <a:pPr lvl="1">
              <a:buFont typeface="Wingdings" panose="05000000000000000000" pitchFamily="2" charset="2"/>
              <a:buChar char="v"/>
            </a:pPr>
            <a:r>
              <a:rPr lang="en-US" sz="3400" b="1" dirty="0"/>
              <a:t>Periodic:</a:t>
            </a:r>
            <a:r>
              <a:rPr lang="en-US" sz="3400" dirty="0"/>
              <a:t> Checking children's health at periodic, age-appropriate intervals</a:t>
            </a:r>
          </a:p>
          <a:p>
            <a:pPr lvl="1">
              <a:buFont typeface="Wingdings" panose="05000000000000000000" pitchFamily="2" charset="2"/>
              <a:buChar char="v"/>
            </a:pPr>
            <a:r>
              <a:rPr lang="en-US" sz="3400" b="1" dirty="0"/>
              <a:t>Screening:</a:t>
            </a:r>
            <a:r>
              <a:rPr lang="en-US" sz="3400" dirty="0"/>
              <a:t> Providing physical, mental, developmental, dental, hearing, vision, and other screening tests to detect potential problems</a:t>
            </a:r>
          </a:p>
          <a:p>
            <a:pPr lvl="1">
              <a:buFont typeface="Wingdings" panose="05000000000000000000" pitchFamily="2" charset="2"/>
              <a:buChar char="v"/>
            </a:pPr>
            <a:r>
              <a:rPr lang="en-US" sz="3400" b="1" dirty="0"/>
              <a:t>Diagnostic:</a:t>
            </a:r>
            <a:r>
              <a:rPr lang="en-US" sz="3400" dirty="0"/>
              <a:t> Performing diagnostic tests to follow up when a risk is identified, and</a:t>
            </a:r>
          </a:p>
          <a:p>
            <a:pPr lvl="1">
              <a:buFont typeface="Wingdings" panose="05000000000000000000" pitchFamily="2" charset="2"/>
              <a:buChar char="v"/>
            </a:pPr>
            <a:r>
              <a:rPr lang="en-US" sz="3400" b="1" dirty="0"/>
              <a:t>Treatment:</a:t>
            </a:r>
            <a:r>
              <a:rPr lang="en-US" sz="3400" dirty="0"/>
              <a:t> Control, correct or reduce health problems found</a:t>
            </a:r>
          </a:p>
          <a:p>
            <a:endParaRPr lang="en-US" sz="1800" dirty="0"/>
          </a:p>
        </p:txBody>
      </p:sp>
      <p:sp>
        <p:nvSpPr>
          <p:cNvPr id="4" name="Slide Number Placeholder 3"/>
          <p:cNvSpPr>
            <a:spLocks noGrp="1"/>
          </p:cNvSpPr>
          <p:nvPr>
            <p:ph type="sldNum" sz="quarter" idx="12"/>
          </p:nvPr>
        </p:nvSpPr>
        <p:spPr/>
        <p:txBody>
          <a:bodyPr/>
          <a:lstStyle/>
          <a:p>
            <a:fld id="{10B5D80E-DC76-43F3-A388-2833B5CAC5DC}" type="slidenum">
              <a:rPr lang="en-US" smtClean="0"/>
              <a:t>9</a:t>
            </a:fld>
            <a:endParaRPr lang="en-US" dirty="0"/>
          </a:p>
        </p:txBody>
      </p:sp>
    </p:spTree>
    <p:extLst>
      <p:ext uri="{BB962C8B-B14F-4D97-AF65-F5344CB8AC3E}">
        <p14:creationId xmlns:p14="http://schemas.microsoft.com/office/powerpoint/2010/main" val="733723780"/>
      </p:ext>
    </p:extLst>
  </p:cSld>
  <p:clrMapOvr>
    <a:masterClrMapping/>
  </p:clrMapOvr>
</p:sld>
</file>

<file path=ppt/theme/theme1.xml><?xml version="1.0" encoding="utf-8"?>
<a:theme xmlns:a="http://schemas.openxmlformats.org/drawingml/2006/main" name="DSS Autism 1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DSS Autism 101</Template>
  <TotalTime>1105</TotalTime>
  <Words>1371</Words>
  <Application>Microsoft Office PowerPoint</Application>
  <PresentationFormat>On-screen Show (4:3)</PresentationFormat>
  <Paragraphs>136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DSS Autism 101</vt:lpstr>
      <vt:lpstr>PowerPoint Presentation</vt:lpstr>
      <vt:lpstr>In July 2006, the Autism Spectrum Disorder Pilot Program was established under the Department of Developmental Services (DDS)       Section 37 of Public Act 06-188</vt:lpstr>
      <vt:lpstr>Effective July 1, 2016 the Division of Autism Spectrum Disorder Services was transferred from the Department of Developmental Services to the Department of Social Services (Section 47 of Public Act 16-3, An Act Concerning Revenue and Other Items to Implement the Budget for the Biennium Ending June 30, 2017)</vt:lpstr>
      <vt:lpstr>What is a Waiver?</vt:lpstr>
      <vt:lpstr>Medicaid Waivers</vt:lpstr>
      <vt:lpstr>Waiver For Persons With Autism (Lifespan Waiver)</vt:lpstr>
      <vt:lpstr>Lifespan Waiver Cont’d</vt:lpstr>
      <vt:lpstr>Connecticut: Autism Insurance Reform Law</vt:lpstr>
      <vt:lpstr>State Plan Services </vt:lpstr>
      <vt:lpstr>State Plan Services Cont’d</vt:lpstr>
      <vt:lpstr>Autism Spectrum Disorder Services: The State Plan</vt:lpstr>
      <vt:lpstr>Transition Resources</vt:lpstr>
      <vt:lpstr>Department of Social Services Website</vt:lpstr>
      <vt:lpstr>PowerPoint Presentation</vt:lpstr>
      <vt:lpstr>PowerPoint Presentation</vt:lpstr>
      <vt:lpstr>PowerPoint Presentation</vt:lpstr>
      <vt:lpstr>PowerPoint Presentation</vt:lpstr>
      <vt:lpstr>PowerPoint Presentation</vt:lpstr>
    </vt:vector>
  </TitlesOfParts>
  <Company>State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Damato, Christine T</dc:creator>
  <cp:lastModifiedBy>Meg McGinn</cp:lastModifiedBy>
  <cp:revision>149</cp:revision>
  <cp:lastPrinted>2019-03-04T19:27:15Z</cp:lastPrinted>
  <dcterms:created xsi:type="dcterms:W3CDTF">2017-04-24T15:48:50Z</dcterms:created>
  <dcterms:modified xsi:type="dcterms:W3CDTF">2022-05-23T12:46:26Z</dcterms:modified>
</cp:coreProperties>
</file>